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7.xml" ContentType="application/vnd.openxmlformats-officedocument.presentationml.slide+xml"/>
  <Override PartName="/ppt/slides/slide25.xml" ContentType="application/vnd.openxmlformats-officedocument.presentationml.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viewProps.xml" ContentType="application/vnd.openxmlformats-officedocument.presentationml.viewProps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8" r:id="rId4"/>
    <p:sldId id="258" r:id="rId5"/>
    <p:sldId id="267" r:id="rId6"/>
    <p:sldId id="259" r:id="rId7"/>
    <p:sldId id="260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62" r:id="rId17"/>
    <p:sldId id="277" r:id="rId18"/>
    <p:sldId id="278" r:id="rId19"/>
    <p:sldId id="263" r:id="rId20"/>
    <p:sldId id="279" r:id="rId21"/>
    <p:sldId id="281" r:id="rId22"/>
    <p:sldId id="280" r:id="rId23"/>
    <p:sldId id="264" r:id="rId24"/>
    <p:sldId id="265" r:id="rId25"/>
    <p:sldId id="283" r:id="rId26"/>
    <p:sldId id="282" r:id="rId27"/>
    <p:sldId id="26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557"/>
    <p:restoredTop sz="94870"/>
  </p:normalViewPr>
  <p:slideViewPr>
    <p:cSldViewPr snapToGrid="0">
      <p:cViewPr varScale="1">
        <p:scale>
          <a:sx n="49" d="100"/>
          <a:sy n="49" d="100"/>
        </p:scale>
        <p:origin x="192" y="1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12.xml" Id="rId13" /><Relationship Type="http://schemas.openxmlformats.org/officeDocument/2006/relationships/slide" Target="/ppt/slides/slide17.xml" Id="rId18" /><Relationship Type="http://schemas.openxmlformats.org/officeDocument/2006/relationships/slide" Target="/ppt/slides/slide25.xml" Id="rId26" /><Relationship Type="http://schemas.openxmlformats.org/officeDocument/2006/relationships/slide" Target="/ppt/slides/slide2.xml" Id="rId3" /><Relationship Type="http://schemas.openxmlformats.org/officeDocument/2006/relationships/slide" Target="/ppt/slides/slide20.xml" Id="rId21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slide" Target="/ppt/slides/slide24.xml" Id="rId25" /><Relationship Type="http://schemas.openxmlformats.org/officeDocument/2006/relationships/tableStyles" Target="/ppt/tableStyles.xml" Id="rId33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slide" Target="/ppt/slides/slide19.xml" Id="rId20" /><Relationship Type="http://schemas.openxmlformats.org/officeDocument/2006/relationships/notesMaster" Target="/ppt/notesMasters/notesMaster1.xml" Id="rId29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23.xml" Id="rId24" /><Relationship Type="http://schemas.openxmlformats.org/officeDocument/2006/relationships/theme" Target="/ppt/theme/theme1.xml" Id="rId32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slide" Target="/ppt/slides/slide22.xml" Id="rId23" /><Relationship Type="http://schemas.openxmlformats.org/officeDocument/2006/relationships/slide" Target="/ppt/slides/slide27.xml" Id="rId28" /><Relationship Type="http://schemas.openxmlformats.org/officeDocument/2006/relationships/slide" Target="/ppt/slides/slide9.xml" Id="rId10" /><Relationship Type="http://schemas.openxmlformats.org/officeDocument/2006/relationships/slide" Target="/ppt/slides/slide18.xml" Id="rId19" /><Relationship Type="http://schemas.openxmlformats.org/officeDocument/2006/relationships/viewProps" Target="/ppt/viewProps.xml" Id="rId31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slide" Target="/ppt/slides/slide21.xml" Id="rId22" /><Relationship Type="http://schemas.openxmlformats.org/officeDocument/2006/relationships/slide" Target="/ppt/slides/slide26.xml" Id="rId27" /><Relationship Type="http://schemas.openxmlformats.org/officeDocument/2006/relationships/presProps" Target="/ppt/presProps.xml" Id="rId30" /><Relationship Type="http://schemas.openxmlformats.org/officeDocument/2006/relationships/slide" Target="/ppt/slides/slide7.xml" Id="rId8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CC8C3-B418-044A-A3D7-1DABCAD04A9F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78966-F81F-064C-8BBD-51A44EE59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73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19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2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2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25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78966-F81F-064C-8BBD-51A44EE595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09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78966-F81F-064C-8BBD-51A44EE595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48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78966-F81F-064C-8BBD-51A44EE595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96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78966-F81F-064C-8BBD-51A44EE595E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12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112A3-5C71-FDBE-8362-602389E94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A798A7-84EC-18AD-D306-3C8E30E05F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760CB-8E92-4298-242F-D6C2A76C7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DD3C1-1D5A-AEDF-35DB-3D2D4FD73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78966-F81F-064C-8BBD-51A44EE595E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23531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A9C35-A049-315B-A4CF-CCDEC137D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99AA86-670D-18EC-2928-1FB6BBE6B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58C99-AEFE-413D-6B1B-D5CB060B7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1C1EA-BC9E-3345-ADE8-327619448115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04BB8-62A4-99F4-6E81-0DFD0961E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FD435-67A7-D71D-1473-911E551D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F8827-A7B0-A445-97C2-800DD1A72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1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AF0E1-AAAC-7FB2-30BE-350EF51F8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2EC39-153B-12A4-9FA5-EB50E5F14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3AA80-86F5-86ED-F057-45E34BE8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1C1EA-BC9E-3345-ADE8-327619448115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93352-7B2D-C9DC-8535-93549ED95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3EAC4-EEC0-60CA-B97C-B2C77E6C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F8827-A7B0-A445-97C2-800DD1A72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65194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D829BA-6763-071E-47B2-ADACA6A86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35F72-2D2B-6326-C6BC-55A40FDAF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D6E50-5D30-E41A-3270-72878765F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A1C1EA-BC9E-3345-ADE8-327619448115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F4F03-A61E-148A-3FDE-6B375774A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D60D6-396A-0307-DC62-CA8CFE9D2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7F8827-A7B0-A445-97C2-800DD1A72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76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1.jpeg" Id="rId2" /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8.png" Id="rId2" /><Relationship Type="http://schemas.openxmlformats.org/officeDocument/2006/relationships/slideLayout" Target="/ppt/slideLayouts/slideLayout2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10.png" Id="rId3" /><Relationship Type="http://schemas.openxmlformats.org/officeDocument/2006/relationships/image" Target="/ppt/media/image9.png" Id="rId2" /><Relationship Type="http://schemas.openxmlformats.org/officeDocument/2006/relationships/slideLayout" Target="/ppt/slideLayouts/slideLayout2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11.png" Id="rId2" /><Relationship Type="http://schemas.openxmlformats.org/officeDocument/2006/relationships/slideLayout" Target="/ppt/slideLayouts/slideLayout2.xml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13.png" Id="rId3" /><Relationship Type="http://schemas.openxmlformats.org/officeDocument/2006/relationships/image" Target="/ppt/media/image12.png" Id="rId2" /><Relationship Type="http://schemas.openxmlformats.org/officeDocument/2006/relationships/slideLayout" Target="/ppt/slideLayouts/slideLayout2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14.png" Id="rId2" /><Relationship Type="http://schemas.openxmlformats.org/officeDocument/2006/relationships/slideLayout" Target="/ppt/slideLayouts/slideLayout2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15.png" Id="rId2" /><Relationship Type="http://schemas.openxmlformats.org/officeDocument/2006/relationships/slideLayout" Target="/ppt/slideLayouts/slideLayout2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16.png" Id="rId2" /><Relationship Type="http://schemas.openxmlformats.org/officeDocument/2006/relationships/slideLayout" Target="/ppt/slideLayouts/slideLayout2.xml" Id="rId1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17.png" Id="rId2" /><Relationship Type="http://schemas.openxmlformats.org/officeDocument/2006/relationships/slideLayout" Target="/ppt/slideLayouts/slideLayout2.xml" Id="rId1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18.png" Id="rId2" /><Relationship Type="http://schemas.openxmlformats.org/officeDocument/2006/relationships/slideLayout" Target="/ppt/slideLayouts/slideLayout2.xml" Id="rId1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19.pn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2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2.png" Id="rId2" /><Relationship Type="http://schemas.openxmlformats.org/officeDocument/2006/relationships/slideLayout" Target="/ppt/slideLayouts/slideLayout2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/ppt/media/image20.png" Id="rId2" /><Relationship Type="http://schemas.openxmlformats.org/officeDocument/2006/relationships/slideLayout" Target="/ppt/slideLayouts/slideLayout2.xml" Id="rId1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image" Target="/ppt/media/image21.png" Id="rId2" /><Relationship Type="http://schemas.openxmlformats.org/officeDocument/2006/relationships/slideLayout" Target="/ppt/slideLayouts/slideLayout2.xml" Id="rId1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image" Target="/ppt/media/image22.png" Id="rId2" /><Relationship Type="http://schemas.openxmlformats.org/officeDocument/2006/relationships/slideLayout" Target="/ppt/slideLayouts/slideLayout2.xml" Id="rId1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2.xml" Id="rId1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image" Target="/ppt/media/image23.pn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2.xml" Id="rId1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image" Target="/ppt/media/image24.png" Id="rId3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2.xml" Id="rId1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image" Target="/ppt/media/image25.png" Id="rId2" /><Relationship Type="http://schemas.openxmlformats.org/officeDocument/2006/relationships/slideLayout" Target="/ppt/slideLayouts/slideLayout2.xml" Id="rId1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hyperlink" Target="https://doi.org/10.4467/16890027AP.16.007.4942%C3%AF" TargetMode="External" Id="rId3" /><Relationship Type="http://schemas.openxmlformats.org/officeDocument/2006/relationships/hyperlink" Target="https://doi.org/10.1007/s00248-006-9031-2" TargetMode="External" Id="rId7" /><Relationship Type="http://schemas.openxmlformats.org/officeDocument/2006/relationships/hyperlink" Target="https://doi.org/10.1016/j.aquatox.2012.12.019" TargetMode="External" Id="rId2" /><Relationship Type="http://schemas.openxmlformats.org/officeDocument/2006/relationships/hyperlink" Target="https://doi.org/10.1111/jeu.13018" TargetMode="External" Id="rId6" /><Relationship Type="http://schemas.openxmlformats.org/officeDocument/2006/relationships/hyperlink" Target="https://doi.org/10.1007/s10452-011-9382-8" TargetMode="External" Id="rId5" /><Relationship Type="http://schemas.openxmlformats.org/officeDocument/2006/relationships/hyperlink" Target="https://doi.org/10.1111/j.1462-2920.2010.02249.x" TargetMode="External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4.png" Id="rId2" /><Relationship Type="http://schemas.openxmlformats.org/officeDocument/2006/relationships/slideLayout" Target="/ppt/slideLayouts/slideLayout2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5.jpe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6.png" Id="rId2" /><Relationship Type="http://schemas.openxmlformats.org/officeDocument/2006/relationships/slideLayout" Target="/ppt/slideLayouts/slideLayout2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7.png" Id="rId2" /><Relationship Type="http://schemas.openxmlformats.org/officeDocument/2006/relationships/slideLayout" Target="/ppt/slideLayouts/slideLayout2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clear bottles with blue caps on a white shelf&#10;&#10;AI-generated content may be incorrect.">
            <a:extLst>
              <a:ext uri="{FF2B5EF4-FFF2-40B4-BE49-F238E27FC236}">
                <a16:creationId xmlns:a16="http://schemas.microsoft.com/office/drawing/2014/main" id="{158C662C-1C1E-A226-B616-0FABD014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4274" b="2072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D77BE3-2EF5-D828-3D35-6B7AA1793B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of Amoeba grazing control effect on Microcystis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9B84C-63BE-7C0A-5B2F-3AF65283E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By Kunyu Yang (Koi) </a:t>
            </a:r>
          </a:p>
        </p:txBody>
      </p:sp>
    </p:spTree>
    <p:extLst>
      <p:ext uri="{BB962C8B-B14F-4D97-AF65-F5344CB8AC3E}">
        <p14:creationId xmlns:p14="http://schemas.microsoft.com/office/powerpoint/2010/main" val="257444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CE747-493B-E7CF-E3E7-6CCD02393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EE76B-0E5A-856C-DB7E-A3252386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333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growth curve - code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1E75584-D365-C417-A488-4836F75D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8" y="1101503"/>
            <a:ext cx="8400691" cy="575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74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1A1A3-47D9-8D94-FAB1-B09B41AF2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07FE-9FB6-8BCD-7037-3839C499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growth curve - code</a:t>
            </a:r>
          </a:p>
        </p:txBody>
      </p:sp>
      <p:pic>
        <p:nvPicPr>
          <p:cNvPr id="4" name="Picture 3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58F5716E-A056-BC5C-25C0-992DD70B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23" y="1690688"/>
            <a:ext cx="9866572" cy="1449327"/>
          </a:xfrm>
          <a:prstGeom prst="rect">
            <a:avLst/>
          </a:prstGeom>
        </p:spPr>
      </p:pic>
      <p:pic>
        <p:nvPicPr>
          <p:cNvPr id="8" name="Picture 7" descr="A screenshot of a table&#10;&#10;AI-generated content may be incorrect.">
            <a:extLst>
              <a:ext uri="{FF2B5EF4-FFF2-40B4-BE49-F238E27FC236}">
                <a16:creationId xmlns:a16="http://schemas.microsoft.com/office/drawing/2014/main" id="{603D886F-A4CF-D411-7836-FE54DCA3F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923" y="3428999"/>
            <a:ext cx="9215922" cy="332894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532745C-AA5D-00D7-6222-7858669AB5E9}"/>
              </a:ext>
            </a:extLst>
          </p:cNvPr>
          <p:cNvSpPr/>
          <p:nvPr/>
        </p:nvSpPr>
        <p:spPr>
          <a:xfrm>
            <a:off x="6447292" y="3838463"/>
            <a:ext cx="5744708" cy="291948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35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D7371-550F-F0A8-8115-5B3574783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BF7E3-2315-C4EB-070B-0AEAC331F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growth curve - code</a:t>
            </a:r>
          </a:p>
        </p:txBody>
      </p:sp>
      <p:pic>
        <p:nvPicPr>
          <p:cNvPr id="5" name="Picture 4" descr="A computer code with text&#10;&#10;AI-generated content may be incorrect.">
            <a:extLst>
              <a:ext uri="{FF2B5EF4-FFF2-40B4-BE49-F238E27FC236}">
                <a16:creationId xmlns:a16="http://schemas.microsoft.com/office/drawing/2014/main" id="{5B8CAF80-24E5-A762-C965-2981BC6BA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4" y="1560462"/>
            <a:ext cx="11423603" cy="529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27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48534-70A5-F33A-1777-9A47BFEFB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09FF4-EDD8-BA11-2768-F85502219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growth curve - graph</a:t>
            </a:r>
          </a:p>
        </p:txBody>
      </p:sp>
      <p:pic>
        <p:nvPicPr>
          <p:cNvPr id="5" name="Picture 4" descr="A close-up of a logo&#10;&#10;AI-generated content may be incorrect.">
            <a:extLst>
              <a:ext uri="{FF2B5EF4-FFF2-40B4-BE49-F238E27FC236}">
                <a16:creationId xmlns:a16="http://schemas.microsoft.com/office/drawing/2014/main" id="{921C7B40-8FD0-1198-A2E4-78C25E266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98" y="1690688"/>
            <a:ext cx="5891399" cy="936017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DA2B00A7-0418-F47A-DF68-61D3926CC7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133" b="90526"/>
          <a:stretch/>
        </p:blipFill>
        <p:spPr>
          <a:xfrm>
            <a:off x="838200" y="2655062"/>
            <a:ext cx="9366917" cy="773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FC2CCA-D450-61F9-8A50-E7C0DF9CB23E}"/>
              </a:ext>
            </a:extLst>
          </p:cNvPr>
          <p:cNvSpPr txBox="1"/>
          <p:nvPr/>
        </p:nvSpPr>
        <p:spPr>
          <a:xfrm>
            <a:off x="784518" y="4073256"/>
            <a:ext cx="105156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- Free scale for presentation or high-resolution archive</a:t>
            </a:r>
            <a:endParaRPr lang="en-US" sz="4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C7E5200-FCBF-D4BC-C1B7-A2C0FDA958A0}"/>
              </a:ext>
            </a:extLst>
          </p:cNvPr>
          <p:cNvSpPr/>
          <p:nvPr/>
        </p:nvSpPr>
        <p:spPr>
          <a:xfrm>
            <a:off x="996098" y="2334944"/>
            <a:ext cx="4053560" cy="14465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19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8FD24-8462-295B-8E06-F15498137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E051703-2C55-F110-CCD4-68BEE5AB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81" y="81116"/>
            <a:ext cx="10731238" cy="669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31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4254D-C38F-CCC7-6151-D216F9D5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7690A-CDAE-BF15-497B-EFF445D3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observation </a:t>
            </a:r>
          </a:p>
        </p:txBody>
      </p:sp>
      <p:pic>
        <p:nvPicPr>
          <p:cNvPr id="4" name="Picture 3" descr="A collage of a few plastic containers with liquid&#10;&#10;AI-generated content may be incorrect.">
            <a:extLst>
              <a:ext uri="{FF2B5EF4-FFF2-40B4-BE49-F238E27FC236}">
                <a16:creationId xmlns:a16="http://schemas.microsoft.com/office/drawing/2014/main" id="{C5817215-3B4C-199E-B66C-FE4FEE3E7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09" y="1493735"/>
            <a:ext cx="11529548" cy="499914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14F088E-0D55-0E35-D563-8C0E3CFD512A}"/>
              </a:ext>
            </a:extLst>
          </p:cNvPr>
          <p:cNvSpPr/>
          <p:nvPr/>
        </p:nvSpPr>
        <p:spPr>
          <a:xfrm>
            <a:off x="293743" y="1690689"/>
            <a:ext cx="5802257" cy="425291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31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DCFB7-A275-D713-FF76-D895CCFEF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B4A6-E8F6-5D68-1658-2895B35A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013" y="560439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One-way ANOVA (treatment ~ host)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FFFB-21D3-E443-95DB-4A7D51D82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502" y="2177384"/>
            <a:ext cx="6123039" cy="43819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– within the same host (</a:t>
            </a:r>
            <a:r>
              <a:rPr lang="en-US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if the mean pigments (</a:t>
            </a:r>
            <a:r>
              <a:rPr lang="en-US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biomass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under different treatments of </a:t>
            </a:r>
            <a:r>
              <a:rPr lang="en-US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Amoeba density significantly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61BF4C-0AA7-7DDB-D140-6034BF334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351" y="2046518"/>
            <a:ext cx="4381910" cy="438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27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2F901-FC30-CAFB-0FE6-C38E99CD6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21140-9561-59BF-7591-6438629C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898" y="1740309"/>
            <a:ext cx="2324619" cy="3406878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One-way ANOVA  - codes 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6E0A2F3-B241-6E0D-321E-DABF52AC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95" y="190745"/>
            <a:ext cx="8477480" cy="65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0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9E6B7-E6F1-5147-4FBD-0F15442EA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A6E4-A6FE-C120-5C30-991A26F19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822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One-way ANOVA - results</a:t>
            </a:r>
          </a:p>
        </p:txBody>
      </p:sp>
      <p:pic>
        <p:nvPicPr>
          <p:cNvPr id="7" name="Content Placeholder 6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748A37E5-EC4B-F9D5-5E6D-96441F869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177385"/>
            <a:ext cx="10393443" cy="3633480"/>
          </a:xfrm>
        </p:spPr>
      </p:pic>
    </p:spTree>
    <p:extLst>
      <p:ext uri="{BB962C8B-B14F-4D97-AF65-F5344CB8AC3E}">
        <p14:creationId xmlns:p14="http://schemas.microsoft.com/office/powerpoint/2010/main" val="250054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33988-053C-A4B8-7556-E85FB8B08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B36F-857B-237D-FCB5-91A86FC0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Tukey HSD post-hoc test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110FD-3804-4859-D559-CC1C09174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8858" cy="5135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– which are the significantly 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US" sz="6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treatment density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989387B2-5212-BF87-4582-CB867F57E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149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328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E0689-A412-82AD-6D32-853932B1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E709-5AC6-6BD2-002C-A32C17627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803475" cy="4540669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4 strains of Microcystis from Lake Erie, 2 toxin-producer 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(LE21 22.1 ISO1 MC+; LE21 52.2 ISO3 MC+) , 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2 non-toxin-producer (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LE21 22.1 ISO2 MC-; LE21 52.2 ISO3 MC+)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Amoeba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Vannella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isolated MC predator (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A22.3-1, 1/7/25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D865C-EB43-8B9B-5835-E951038BA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45" y="493712"/>
            <a:ext cx="5999163" cy="599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5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E75FA-3C07-E2FA-5125-0EB1C9C19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81A4-C8CB-5E45-4B7B-82185749C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755" y="2766218"/>
            <a:ext cx="2519516" cy="1325563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Tukey HSD post-hoc test – partial codes </a:t>
            </a:r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011AC47-A11D-5693-566C-36B44FC270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899"/>
          <a:stretch/>
        </p:blipFill>
        <p:spPr>
          <a:xfrm>
            <a:off x="176660" y="397564"/>
            <a:ext cx="9025752" cy="612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90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31519-DB38-62B3-EA6C-5ADF8969D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36EF-FBFB-4BB2-D1CA-6118A135E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Tukey HSD post-hoc test – 22.1 - results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FE01F-88B5-272F-75A1-EDB7F5FBC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78" y="1403405"/>
            <a:ext cx="10714122" cy="508947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7DA93BC-4539-182A-060E-C5C1475EBA2A}"/>
              </a:ext>
            </a:extLst>
          </p:cNvPr>
          <p:cNvSpPr/>
          <p:nvPr/>
        </p:nvSpPr>
        <p:spPr>
          <a:xfrm>
            <a:off x="3421626" y="2551471"/>
            <a:ext cx="2566219" cy="6931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16AF06-D82B-1F47-8027-BCC44118D007}"/>
              </a:ext>
            </a:extLst>
          </p:cNvPr>
          <p:cNvSpPr/>
          <p:nvPr/>
        </p:nvSpPr>
        <p:spPr>
          <a:xfrm>
            <a:off x="3421625" y="4650658"/>
            <a:ext cx="2566219" cy="6931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45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46854-DAB8-5B21-7388-9332D5953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3BE5-C03B-1F3C-A26B-7C2478047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Tukey HSD post-hoc test – 52.2 + results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F9965-6289-B1B7-E62A-92AFB319C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4519"/>
            <a:ext cx="10596352" cy="502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54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4A6C-4C33-C49A-6A8D-BB2F41731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Improvement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1BCB6-0ABC-F3D6-D3B7-E3D3B0105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72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MCs: Amoebae 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show control effect ; Amoebae 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with/ without control effect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needs genetic analysis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count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included (how high is high, how low is low)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threshold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measurement VS. Daily variation (growth rate) </a:t>
            </a:r>
          </a:p>
        </p:txBody>
      </p:sp>
    </p:spTree>
    <p:extLst>
      <p:ext uri="{BB962C8B-B14F-4D97-AF65-F5344CB8AC3E}">
        <p14:creationId xmlns:p14="http://schemas.microsoft.com/office/powerpoint/2010/main" val="260632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679CA6-0148-9678-0E21-72A832B3F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127" y="346177"/>
            <a:ext cx="7605254" cy="633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08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546AA-A6A8-A7E5-42D0-FF675795D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406785-B9F5-FE2D-328E-EC23A2975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93" y="581735"/>
            <a:ext cx="10513814" cy="42704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D1008-D6B7-7DCD-513C-EE3266FC6C92}"/>
              </a:ext>
            </a:extLst>
          </p:cNvPr>
          <p:cNvSpPr txBox="1"/>
          <p:nvPr/>
        </p:nvSpPr>
        <p:spPr>
          <a:xfrm>
            <a:off x="839093" y="5161624"/>
            <a:ext cx="107995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variation (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rate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will be applied in the future study</a:t>
            </a:r>
          </a:p>
        </p:txBody>
      </p:sp>
    </p:spTree>
    <p:extLst>
      <p:ext uri="{BB962C8B-B14F-4D97-AF65-F5344CB8AC3E}">
        <p14:creationId xmlns:p14="http://schemas.microsoft.com/office/powerpoint/2010/main" val="3912034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3462D-1825-F197-2683-6C2FFD3F3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E4AC-B8BC-9691-7F3E-A066D6FC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applications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150C1-2DA6-7EC6-47FC-8F36EC06E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503" y="1855122"/>
            <a:ext cx="517914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2: Nutrient setting selective pressure (High/Low N:P) 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3: Co-treatment with Algicide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parameters: cell density / size, toxin level, gene expression</a:t>
            </a:r>
          </a:p>
        </p:txBody>
      </p:sp>
      <p:pic>
        <p:nvPicPr>
          <p:cNvPr id="5" name="Picture 4" descr="Cartoon of a monster with hats and balls&#10;&#10;AI-generated content may be incorrect.">
            <a:extLst>
              <a:ext uri="{FF2B5EF4-FFF2-40B4-BE49-F238E27FC236}">
                <a16:creationId xmlns:a16="http://schemas.microsoft.com/office/drawing/2014/main" id="{3A63B608-A246-A895-8D38-75BF1D2DC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568" y="813466"/>
            <a:ext cx="5392994" cy="539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01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7E19C-B726-FA2B-383B-BAD4C5A4F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09F95-BD3E-7366-423B-E5E0FEC2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353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163D7-37A0-54F7-9A0A-C06173EEB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916"/>
            <a:ext cx="10975258" cy="5366084"/>
          </a:xfrm>
        </p:spPr>
        <p:txBody>
          <a:bodyPr>
            <a:normAutofit fontScale="85000" lnSpcReduction="20000"/>
          </a:bodyPr>
          <a:lstStyle/>
          <a:p>
            <a:pPr marL="527050" indent="-301625">
              <a:lnSpc>
                <a:spcPct val="105000"/>
              </a:lnSpc>
              <a:spcAft>
                <a:spcPts val="15"/>
              </a:spcAft>
              <a:buNone/>
            </a:pPr>
            <a:r>
              <a:rPr lang="en-US" sz="1700" b="1" kern="10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Urrutia-Cordero, P., Agha, R., </a:t>
            </a:r>
            <a:r>
              <a:rPr lang="en-US" sz="1700" b="1" kern="100" dirty="0" err="1">
                <a:solidFill>
                  <a:srgbClr val="3A3A3A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Cirés</a:t>
            </a:r>
            <a:r>
              <a:rPr lang="en-US" sz="1700" b="1" kern="10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S., Lezcano, M. </a:t>
            </a:r>
            <a:r>
              <a:rPr lang="en-US" sz="1700" b="1" kern="100" dirty="0" err="1">
                <a:solidFill>
                  <a:srgbClr val="3A3A3A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Á</a:t>
            </a:r>
            <a:r>
              <a:rPr lang="en-US" sz="1700" b="1" kern="10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., Sánchez-Contreras, M., Waara, K.-O., </a:t>
            </a:r>
            <a:r>
              <a:rPr lang="en-US" sz="1700" b="1" kern="100" dirty="0" err="1">
                <a:solidFill>
                  <a:srgbClr val="3A3A3A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Utkilen</a:t>
            </a:r>
            <a:r>
              <a:rPr lang="en-US" sz="1700" b="1" kern="10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H., &amp; Quesada, A. (2013). Effects of harmful cyanobacteria on the freshwater pathogenic free-living amoeba Acanthamoeba </a:t>
            </a:r>
            <a:r>
              <a:rPr lang="en-US" sz="1700" b="1" kern="100" dirty="0" err="1">
                <a:solidFill>
                  <a:srgbClr val="3A3A3A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castellanii</a:t>
            </a:r>
            <a:r>
              <a:rPr lang="en-US" sz="1700" b="1" kern="10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 </a:t>
            </a:r>
            <a:r>
              <a:rPr lang="en-US" sz="1700" b="1" i="1" kern="10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Aquatic Toxicology</a:t>
            </a:r>
            <a:r>
              <a:rPr lang="en-US" sz="1700" b="1" kern="10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 </a:t>
            </a:r>
            <a:r>
              <a:rPr lang="en-US" sz="1700" b="1" i="1" kern="10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130–131</a:t>
            </a:r>
            <a:r>
              <a:rPr lang="en-US" sz="1700" b="1" kern="10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9–17. </a:t>
            </a:r>
            <a:r>
              <a:rPr lang="en-US" sz="1700" b="1" u="sng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2"/>
              </a:rPr>
              <a:t>https://doi.org/10.1016/j.aquatox.2012.12.019</a:t>
            </a:r>
            <a:endParaRPr lang="en-US" sz="1700" b="1" kern="100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527050" marR="0" indent="-301625">
              <a:lnSpc>
                <a:spcPct val="105000"/>
              </a:lnSpc>
              <a:spcAft>
                <a:spcPts val="15"/>
              </a:spcAft>
              <a:buNone/>
            </a:pPr>
            <a:endParaRPr lang="en-US" sz="1700" b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527050" marR="0" indent="-301625">
              <a:lnSpc>
                <a:spcPct val="105000"/>
              </a:lnSpc>
              <a:spcAft>
                <a:spcPts val="15"/>
              </a:spcAft>
              <a:buNone/>
            </a:pP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Van </a:t>
            </a:r>
            <a:r>
              <a:rPr lang="en-US" sz="17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Wichelen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J., D ’</a:t>
            </a:r>
            <a:r>
              <a:rPr lang="en-US" sz="17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hondt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S., Claeys, M., </a:t>
            </a:r>
            <a:r>
              <a:rPr lang="en-US" sz="17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Vyverman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W., Berney, C., Bass, D., &amp; </a:t>
            </a:r>
            <a:r>
              <a:rPr lang="en-US" sz="17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Vanormelingen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P. (2016). A Hotspot of Amoebae Diversity: 8 New Naked Amoebae Associated with the Planktonic Bloom-forming Cyanobacterium Microcystis. </a:t>
            </a:r>
            <a:r>
              <a:rPr lang="en-US" sz="1700" b="1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Acta </a:t>
            </a:r>
            <a:r>
              <a:rPr lang="en-US" sz="1700" b="1" i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Protozoologica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b="1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(2). </a:t>
            </a:r>
            <a:r>
              <a:rPr lang="en-US" sz="1700" b="1" u="sng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https://doi.org/10.4467/16890027AP.16.007.4942ï</a:t>
            </a:r>
            <a:endParaRPr lang="en-US" sz="1700" b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indent="-301625">
              <a:lnSpc>
                <a:spcPct val="105000"/>
              </a:lnSpc>
              <a:spcAft>
                <a:spcPts val="15"/>
              </a:spcAft>
              <a:buNone/>
            </a:pP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700" b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533400" marR="0" indent="-301625">
              <a:lnSpc>
                <a:spcPct val="105000"/>
              </a:lnSpc>
              <a:spcAft>
                <a:spcPts val="15"/>
              </a:spcAft>
              <a:buNone/>
            </a:pP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Van </a:t>
            </a:r>
            <a:r>
              <a:rPr lang="en-US" sz="17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Wichelen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J., van </a:t>
            </a:r>
            <a:r>
              <a:rPr lang="en-US" sz="17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Gremberghe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I., </a:t>
            </a:r>
            <a:r>
              <a:rPr lang="en-US" sz="17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Vanormelingen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P., </a:t>
            </a:r>
            <a:r>
              <a:rPr lang="en-US" sz="17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Debeer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E., </a:t>
            </a:r>
            <a:r>
              <a:rPr lang="en-US" sz="17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Leporcq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B., Menzel, D., Codd, G. A., </a:t>
            </a:r>
            <a:r>
              <a:rPr lang="en-US" sz="17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Descy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P., &amp; </a:t>
            </a:r>
            <a:r>
              <a:rPr lang="en-US" sz="17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Vyverman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W. (2010). Strong effects of amoebae grazing on the biomass and genetic structure of a Microcystis bloom (Cyanobacteria). </a:t>
            </a:r>
            <a:r>
              <a:rPr lang="en-US" sz="1700" b="1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Environmental Microbiology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b="1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(10), 2797–2813. </a:t>
            </a:r>
            <a:r>
              <a:rPr lang="en-US" sz="1700" b="1" u="sng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https://doi.org/10.1111/j.1462-2920.2010.02249.x</a:t>
            </a:r>
            <a:endParaRPr lang="en-US" sz="1700" b="1" u="sng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marR="0" indent="-301625">
              <a:lnSpc>
                <a:spcPct val="105000"/>
              </a:lnSpc>
              <a:spcAft>
                <a:spcPts val="15"/>
              </a:spcAft>
              <a:buNone/>
            </a:pPr>
            <a:endParaRPr lang="en-US" sz="1700" b="1" u="sng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301625">
              <a:lnSpc>
                <a:spcPct val="105000"/>
              </a:lnSpc>
              <a:spcAft>
                <a:spcPts val="15"/>
              </a:spcAft>
              <a:buNone/>
            </a:pPr>
            <a:r>
              <a:rPr lang="en-US" sz="1700" b="1" kern="1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Van </a:t>
            </a:r>
            <a:r>
              <a:rPr lang="en-US" sz="1700" b="1" kern="1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Wichelen</a:t>
            </a:r>
            <a:r>
              <a:rPr lang="en-US" sz="1700" b="1" kern="1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J., van </a:t>
            </a:r>
            <a:r>
              <a:rPr lang="en-US" sz="1700" b="1" kern="1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Gremberghe</a:t>
            </a:r>
            <a:r>
              <a:rPr lang="en-US" sz="1700" b="1" kern="1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I., </a:t>
            </a:r>
            <a:r>
              <a:rPr lang="en-US" sz="1700" b="1" kern="1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Vanormelingen</a:t>
            </a:r>
            <a:r>
              <a:rPr lang="en-US" sz="1700" b="1" kern="1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P</a:t>
            </a:r>
            <a:r>
              <a:rPr lang="en-US" sz="1700" b="1" i="1" kern="1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700" b="1" kern="1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(2012). The importance of morphological versus chemical </a:t>
            </a:r>
            <a:r>
              <a:rPr lang="en-US" sz="1700" b="1" kern="1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defences</a:t>
            </a:r>
            <a:r>
              <a:rPr lang="en-US" sz="1700" b="1" kern="1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for the bloom-forming cyanobacterium </a:t>
            </a:r>
            <a:r>
              <a:rPr lang="en-US" sz="1700" b="1" i="1" kern="1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Microcystis</a:t>
            </a:r>
            <a:r>
              <a:rPr lang="en-US" sz="1700" b="1" kern="1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 against amoebae grazing. </a:t>
            </a:r>
            <a:r>
              <a:rPr lang="en-US" sz="1700" b="1" i="1" kern="1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Aquat</a:t>
            </a:r>
            <a:r>
              <a:rPr lang="en-US" sz="1700" b="1" i="1" kern="1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700" b="1" i="1" kern="1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Ecol</a:t>
            </a:r>
            <a:r>
              <a:rPr lang="en-US" sz="1700" b="1" kern="1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 46, 73–84. </a:t>
            </a:r>
            <a:r>
              <a:rPr lang="en-US" sz="1700" b="1" u="sng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5"/>
              </a:rPr>
              <a:t>https://doi.org/10.1007/s10452-011-9382-8</a:t>
            </a:r>
            <a:endParaRPr lang="en-US" sz="1700" b="1" u="sng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533400" indent="-301625">
              <a:lnSpc>
                <a:spcPct val="105000"/>
              </a:lnSpc>
              <a:spcAft>
                <a:spcPts val="15"/>
              </a:spcAft>
              <a:buNone/>
            </a:pPr>
            <a:endParaRPr lang="en-US" sz="1700" b="1" u="sng" kern="100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533400" indent="-301625">
              <a:lnSpc>
                <a:spcPct val="105000"/>
              </a:lnSpc>
              <a:spcAft>
                <a:spcPts val="15"/>
              </a:spcAft>
              <a:buNone/>
            </a:pP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Weger, H. G., Polasek, A. K., Wright, D. M., Damodaran, A., &amp; </a:t>
            </a:r>
            <a:r>
              <a:rPr lang="en-US" sz="17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Stavrinides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(2024). Grazing preferences of three species of amoebae on cyanobacteria and green algae. </a:t>
            </a:r>
            <a:r>
              <a:rPr lang="en-US" sz="1700" b="1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 of Eukaryotic Microbiology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b="1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71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(2). </a:t>
            </a:r>
            <a:r>
              <a:rPr lang="en-US" sz="1700" b="1" u="sng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https://doi.org/10.1111/jeu.13018</a:t>
            </a:r>
            <a:endParaRPr lang="en-US" sz="1700" b="1" u="sng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301625">
              <a:lnSpc>
                <a:spcPct val="105000"/>
              </a:lnSpc>
              <a:spcAft>
                <a:spcPts val="15"/>
              </a:spcAft>
              <a:buNone/>
            </a:pPr>
            <a:endParaRPr lang="en-US" sz="1700" b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533400" indent="-301625">
              <a:lnSpc>
                <a:spcPct val="105000"/>
              </a:lnSpc>
              <a:spcAft>
                <a:spcPts val="15"/>
              </a:spcAft>
              <a:buNone/>
            </a:pP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Xinyao, L., Miao, S., </a:t>
            </a:r>
            <a:r>
              <a:rPr lang="en-US" sz="17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Yonghong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L., Yin, G., </a:t>
            </a:r>
            <a:r>
              <a:rPr lang="en-US" sz="17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Zhongkai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Z., </a:t>
            </a:r>
            <a:r>
              <a:rPr lang="en-US" sz="17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Donghui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W., </a:t>
            </a:r>
            <a:r>
              <a:rPr lang="en-US" sz="17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Weizhong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W., &amp; </a:t>
            </a:r>
            <a:r>
              <a:rPr lang="en-US" sz="17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Chencai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(2006). Feeding characteristics of an amoeba (</a:t>
            </a:r>
            <a:r>
              <a:rPr lang="en-US" sz="17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Lobosea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Naegleria) grazing upon cyanobacteria: Food selection, ingestion and digestion progress. </a:t>
            </a:r>
            <a:r>
              <a:rPr lang="en-US" sz="1700" b="1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Microbial Ecology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b="1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51</a:t>
            </a:r>
            <a:r>
              <a:rPr lang="en-US" sz="17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(3), 315–325. </a:t>
            </a:r>
            <a:r>
              <a:rPr lang="en-US" sz="1700" b="1" u="sng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https://doi.org/10.1007/s00248-006-9031-2</a:t>
            </a:r>
            <a:endParaRPr lang="en-US" sz="1700" b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533400" indent="-301625">
              <a:lnSpc>
                <a:spcPct val="105000"/>
              </a:lnSpc>
              <a:spcAft>
                <a:spcPts val="15"/>
              </a:spcAft>
              <a:buNone/>
            </a:pPr>
            <a:endParaRPr lang="en-US" sz="1500" b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533400" marR="0" indent="-301625">
              <a:lnSpc>
                <a:spcPct val="105000"/>
              </a:lnSpc>
              <a:spcAft>
                <a:spcPts val="15"/>
              </a:spcAft>
              <a:buNone/>
            </a:pPr>
            <a:endParaRPr lang="en-US" sz="10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27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E989C-DA00-6BBE-E38A-B21B56AAA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D5AC-FD26-F102-C2CA-A6FE75C6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60015-7BD0-118E-C449-C80577D82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Primary question: Up regulation in food chain 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not observed 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?</a:t>
            </a:r>
          </a:p>
          <a:p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Primary method: Feeding experiment with 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modified factors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97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194D-8C16-6E92-3984-0C92EB5D2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147"/>
            <a:ext cx="10515600" cy="1325563"/>
          </a:xfrm>
        </p:spPr>
        <p:txBody>
          <a:bodyPr/>
          <a:lstStyle/>
          <a:p>
            <a:r>
              <a:rPr lang="en-US" dirty="0"/>
              <a:t>Preliminary EXP 1 </a:t>
            </a: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B18067B-979D-2201-106E-EEF7256D2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12771"/>
            <a:ext cx="9673390" cy="5419082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03CEC2-A1A4-8EB1-F505-62EE244C7ABC}"/>
              </a:ext>
            </a:extLst>
          </p:cNvPr>
          <p:cNvSpPr/>
          <p:nvPr/>
        </p:nvSpPr>
        <p:spPr>
          <a:xfrm>
            <a:off x="1680410" y="1137367"/>
            <a:ext cx="1984076" cy="52950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C5DF95-8D08-619C-806B-4726D35218E9}"/>
              </a:ext>
            </a:extLst>
          </p:cNvPr>
          <p:cNvSpPr/>
          <p:nvPr/>
        </p:nvSpPr>
        <p:spPr>
          <a:xfrm>
            <a:off x="7312324" y="1137367"/>
            <a:ext cx="1984076" cy="52950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15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59345-92CB-0660-E0E5-0AC7113BA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B3AE-C311-460B-C3C9-64174CBA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204" y="0"/>
            <a:ext cx="10515600" cy="1325563"/>
          </a:xfrm>
        </p:spPr>
        <p:txBody>
          <a:bodyPr/>
          <a:lstStyle/>
          <a:p>
            <a:r>
              <a:rPr lang="en-US" dirty="0"/>
              <a:t>Preliminary EXP 2</a:t>
            </a:r>
          </a:p>
        </p:txBody>
      </p:sp>
      <p:pic>
        <p:nvPicPr>
          <p:cNvPr id="7" name="Content Placeholder 6" descr="A graph of different types of graphs&#10;&#10;AI-generated content may be incorrect.">
            <a:extLst>
              <a:ext uri="{FF2B5EF4-FFF2-40B4-BE49-F238E27FC236}">
                <a16:creationId xmlns:a16="http://schemas.microsoft.com/office/drawing/2014/main" id="{B7E78FFD-B0AA-FCF1-995F-0C832CB8C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204" y="1065817"/>
            <a:ext cx="10000891" cy="5792183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7F45B91-0831-0524-87C9-E0D29E0FFEA0}"/>
              </a:ext>
            </a:extLst>
          </p:cNvPr>
          <p:cNvSpPr/>
          <p:nvPr/>
        </p:nvSpPr>
        <p:spPr>
          <a:xfrm>
            <a:off x="1939202" y="1444250"/>
            <a:ext cx="1984076" cy="52950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3667C6B-9830-98A8-B086-7CCF55AC2DE9}"/>
              </a:ext>
            </a:extLst>
          </p:cNvPr>
          <p:cNvSpPr/>
          <p:nvPr/>
        </p:nvSpPr>
        <p:spPr>
          <a:xfrm>
            <a:off x="8268722" y="1314376"/>
            <a:ext cx="1984076" cy="52950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2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1928-3E44-09EC-83D2-19ABED2A6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question 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1616C7-31AB-D950-48C4-32A31AFFDF7D}"/>
              </a:ext>
            </a:extLst>
          </p:cNvPr>
          <p:cNvSpPr/>
          <p:nvPr/>
        </p:nvSpPr>
        <p:spPr>
          <a:xfrm>
            <a:off x="575094" y="1690688"/>
            <a:ext cx="11041812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Could higher Amoeba density bring biomass reduction to “poor” food source?</a:t>
            </a:r>
          </a:p>
        </p:txBody>
      </p:sp>
    </p:spTree>
    <p:extLst>
      <p:ext uri="{BB962C8B-B14F-4D97-AF65-F5344CB8AC3E}">
        <p14:creationId xmlns:p14="http://schemas.microsoft.com/office/powerpoint/2010/main" val="3822204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3AFDA-F23F-4355-901F-44AAE8A61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 design and data collection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45D80-02F4-42DF-DDB5-1662FDF16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792" y="2437557"/>
            <a:ext cx="5049259" cy="4402155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MC strains 22.1 – and 52.2 +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Incubate with Amoeba stock culture (1X dilution), 5X and 10X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 days duration, pigment measurement per 2 days (CHL-a and Phycocyanin)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samples include control groups without Amoeba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oup of bottles on a table&#10;&#10;AI-generated content may be incorrect.">
            <a:extLst>
              <a:ext uri="{FF2B5EF4-FFF2-40B4-BE49-F238E27FC236}">
                <a16:creationId xmlns:a16="http://schemas.microsoft.com/office/drawing/2014/main" id="{19B79A1D-E3DA-5C1B-5DB6-6088A76CE6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67" r="6549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2295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C27E9-9FF0-FD1C-35CC-E534FEC67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5F350-C337-06AC-40CE-B8F43FEEF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datasets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AE2407-4D4F-5BED-6264-64B9C0F74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8" y="1690688"/>
            <a:ext cx="11525204" cy="464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7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1C7FB-C934-A80A-F6B3-E6A2687BC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7A59-AC73-32DF-E60D-07CE0391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growth curve - code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B3001A2-BE6B-A596-AC2C-CB030C5E9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329" y="1690688"/>
            <a:ext cx="10515600" cy="49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82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790</Words>
  <Application>Microsoft Macintosh PowerPoint</Application>
  <PresentationFormat>Widescreen</PresentationFormat>
  <Paragraphs>73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Times New Roman</vt:lpstr>
      <vt:lpstr>Office Theme</vt:lpstr>
      <vt:lpstr>Experiment of Amoeba grazing control effect on Microcystis </vt:lpstr>
      <vt:lpstr>Research question</vt:lpstr>
      <vt:lpstr>Research question</vt:lpstr>
      <vt:lpstr>Preliminary EXP 1 </vt:lpstr>
      <vt:lpstr>Preliminary EXP 2</vt:lpstr>
      <vt:lpstr>New question !</vt:lpstr>
      <vt:lpstr>EXP design and data collection</vt:lpstr>
      <vt:lpstr>Raw datasets</vt:lpstr>
      <vt:lpstr>Visualization of growth curve - code</vt:lpstr>
      <vt:lpstr>Visualization of growth curve - code</vt:lpstr>
      <vt:lpstr>Visualization of growth curve - code</vt:lpstr>
      <vt:lpstr>Visualization of growth curve - code</vt:lpstr>
      <vt:lpstr>Visualization of growth curve - graph</vt:lpstr>
      <vt:lpstr>PowerPoint Presentation</vt:lpstr>
      <vt:lpstr>Visual observation </vt:lpstr>
      <vt:lpstr>One-way ANOVA (treatment ~ host)</vt:lpstr>
      <vt:lpstr>One-way ANOVA  - codes </vt:lpstr>
      <vt:lpstr>One-way ANOVA - results</vt:lpstr>
      <vt:lpstr>Tukey HSD post-hoc test </vt:lpstr>
      <vt:lpstr>Tukey HSD post-hoc test – partial codes </vt:lpstr>
      <vt:lpstr>Tukey HSD post-hoc test – 22.1 - results </vt:lpstr>
      <vt:lpstr>Tukey HSD post-hoc test – 52.2 + results </vt:lpstr>
      <vt:lpstr>Conclusion and Improvement </vt:lpstr>
      <vt:lpstr>PowerPoint Presentation</vt:lpstr>
      <vt:lpstr>PowerPoint Presentation</vt:lpstr>
      <vt:lpstr>Future applications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Yang, Kunyu</dc:creator>
  <cp:lastModifiedBy>Yang, Kunyu</cp:lastModifiedBy>
  <cp:revision>12</cp:revision>
  <dcterms:created xsi:type="dcterms:W3CDTF">2025-05-06T13:26:25Z</dcterms:created>
  <dcterms:modified xsi:type="dcterms:W3CDTF">2025-05-07T20:24:10Z</dcterms:modified>
</cp:coreProperties>
</file>